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61" r:id="rId7"/>
    <p:sldId id="260" r:id="rId8"/>
    <p:sldId id="266" r:id="rId9"/>
    <p:sldId id="282" r:id="rId10"/>
    <p:sldId id="289" r:id="rId11"/>
    <p:sldId id="296" r:id="rId12"/>
    <p:sldId id="298" r:id="rId13"/>
    <p:sldId id="299" r:id="rId14"/>
    <p:sldId id="276" r:id="rId15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Yaza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  <a:srgbClr val="065F46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Orta Stil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9631B5-78F2-41C9-869B-9F39066F8104}" styleName="Orta Stil 3 - Vurgu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Orta Stil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66" d="100"/>
          <a:sy n="66" d="100"/>
        </p:scale>
        <p:origin x="840" y="40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5" d="100"/>
          <a:sy n="75" d="100"/>
        </p:scale>
        <p:origin x="4044" y="4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ED55BC6-A3A3-49BC-AAE2-24C315A5412B}" type="datetime1">
              <a:rPr lang="tr-TR" smtClean="0"/>
              <a:t>4.05.2024</a:t>
            </a:fld>
            <a:endParaRPr lang="tr-TR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403A8-EA95-4F3A-AB27-4E53954329DC}" type="datetime1">
              <a:rPr lang="tr-TR" smtClean="0"/>
              <a:pPr/>
              <a:t>4.05.2024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7428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6138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B9A9E5-4F7F-4A7D-9DE1-89923232926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008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6743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2063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0908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264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047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6630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966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541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svg"/><Relationship Id="rId7" Type="http://schemas.openxmlformats.org/officeDocument/2006/relationships/image" Target="../media/image16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413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4.sv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/>
            </a:lvl1pPr>
          </a:lstStyle>
          <a:p>
            <a:pPr rtl="0"/>
            <a:r>
              <a:rPr lang="tr-TR" noProof="0"/>
              <a:t>ANA BAŞLIK STİLİNİ DÜZENLEMEK İÇİN TIKLAYIN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İçe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ASIL BAŞLIK STİLİNİ DÜZENLEMEK İÇİN TIKLAYIN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23" name="Metin Yer Tutucusu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24" name="Metin Yer Tutucusu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25" name="İçerik Yer Tutucusu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26" name="İçerik Yer Tutucusu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endParaRPr lang="tr-TR" noProof="0"/>
          </a:p>
        </p:txBody>
      </p:sp>
      <p:sp>
        <p:nvSpPr>
          <p:cNvPr id="22" name="İçerik Yer Tutucus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Düzenlemek için tıklayın</a:t>
            </a:r>
          </a:p>
        </p:txBody>
      </p:sp>
      <p:sp>
        <p:nvSpPr>
          <p:cNvPr id="27" name="İçerik Yer Tutucusu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İki İçer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ASIL BAŞLIK STİLİNİ DÜZENLEMEK İÇİN TIKLAYIN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ANA METNİ 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ANA METNİ 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Başlık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20" name="Metin Yer Tutucusu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25" name="Metin Yer Tutucusu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6" name="Metin Yer Tutucusu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27" name="Metin Yer Tutucusu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8" name="Metin Yer Tutucusu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29" name="Metin Yer Tutucusu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1" name="Tarih Yer Tutucusu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22" name="Alt Bilgi Yer Tutucusu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24" name="Slayt Numarası Yer Tutucusu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5" name="Metin Yer Tutucusu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7" name="Grafik Yer Tutucusu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/>
          <a:p>
            <a:pPr rtl="0"/>
            <a:r>
              <a:rPr lang="tr-TR" noProof="0"/>
              <a:t>Grafik eklemek için simgeye tıklayın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tr-TR" noProof="0" dirty="0"/>
              <a:t>Düzenlemek için tıklayın</a:t>
            </a:r>
          </a:p>
        </p:txBody>
      </p:sp>
      <p:sp>
        <p:nvSpPr>
          <p:cNvPr id="13" name="İçerik Yer Tutucusu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tr-TR" noProof="0"/>
              <a:t>İçerik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man çizelges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>
              <a:latin typeface="Calibri" panose="020F0502020204030204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6" name="Metin Yer Tutucusu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tr-TR" noProof="0" dirty="0"/>
              <a:t>Yıl</a:t>
            </a:r>
          </a:p>
        </p:txBody>
      </p:sp>
      <p:sp>
        <p:nvSpPr>
          <p:cNvPr id="7" name="Metin Yer Tutucusu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8" name="Metin Yer Tutucusu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9" name="Metin Yer Tutucusu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0" name="Metin Yer Tutucusu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2" name="Metin Yer Tutucusu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3" name="Metin Yer Tutucusu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4" name="Metin Yer Tutucusu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6" name="Metin Yer Tutucusu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7" name="Metin Yer Tutucusu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5" name="Metin Yer Tutucusu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8" name="Metin Yer Tutucusu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9" name="Metin Yer Tutucusu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 rtl="0"/>
            <a:r>
              <a:rPr lang="tr-TR" noProof="0" dirty="0"/>
              <a:t>Yıl</a:t>
            </a:r>
          </a:p>
        </p:txBody>
      </p:sp>
      <p:sp>
        <p:nvSpPr>
          <p:cNvPr id="20" name="Metin Yer Tutucusu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1" name="Metin Yer Tutucusu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2" name="Metin Yer Tutucusu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3" name="Metin Yer Tutucusu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4" name="Metin Yer Tutucusu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5" name="Metin Yer Tutucusu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6" name="Metin Yer Tutucusu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8" name="Metin Yer Tutucusu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9" name="Metin Yer Tutucusu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27" name="Metin Yer Tutucusu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30" name="Metin Yer Tutucusu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31" name="Metin Yer Tutucusu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MM</a:t>
            </a:r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36" name="Tarih Yer Tutucusu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37" name="Alt Bilgi Yer Tutucusu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38" name="Slayt Numarası Yer Tutucusu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7" name="SmartArt Yer Tutucusu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/>
          <a:p>
            <a:pPr rtl="0"/>
            <a:r>
              <a:rPr lang="tr-TR" noProof="0"/>
              <a:t>SmartArt grafiği eklemek için simgeye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Kişilik Ekip Slaydı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6" name="Metin Yer Tutucusu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7" name="Resim Yer Tutucusu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Metin Yer Tutucusu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7" name="Metin Yer Tutucusu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8" name="Resim Yer Tutucusu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lvl="1" rtl="0"/>
            <a:r>
              <a:rPr lang="tr-TR" noProof="0"/>
              <a:t>Resim eklemek için simgeye tıklayın</a:t>
            </a:r>
          </a:p>
        </p:txBody>
      </p:sp>
      <p:sp>
        <p:nvSpPr>
          <p:cNvPr id="24" name="Metin Yer Tutucusu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8" name="Metin Yer Tutucusu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9" name="Resim Yer Tutucusu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Metin Yer Tutucusu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9" name="Metin Yer Tutucusu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Bağlayıcı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Kişilik Ekip Slaydı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1" name="Resim Yer Tutucusu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6" name="Metin Yer Tutucusu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7" name="Resim Yer Tutucusu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3" name="Metin Yer Tutucusu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7" name="Metin Yer Tutucusu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8" name="Resim Yer Tutucusu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tr-TR" noProof="0"/>
              <a:t>Resim eklemek için simgeye tıklayın</a:t>
            </a:r>
          </a:p>
        </p:txBody>
      </p:sp>
      <p:sp>
        <p:nvSpPr>
          <p:cNvPr id="24" name="Metin Yer Tutucusu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8" name="Metin Yer Tutucusu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9" name="Resim Yer Tutucusu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25" name="Metin Yer Tutucusu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9" name="Metin Yer Tutucusu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55" name="Resim Yer Tutucusu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54" name="Metin Yer Tutucusu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62" name="Metin Yer Tutucusu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56" name="Resim Yer Tutucusu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59" name="Metin Yer Tutucusu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63" name="Metin Yer Tutucusu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57" name="Resim Yer Tutucusu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tr-TR" noProof="0"/>
              <a:t>Resim eklemek için simgeye tıklayın</a:t>
            </a:r>
          </a:p>
        </p:txBody>
      </p:sp>
      <p:sp>
        <p:nvSpPr>
          <p:cNvPr id="60" name="Metin Yer Tutucusu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64" name="Metin Yer Tutucusu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58" name="Resim Yer Tutucusu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61" name="Metin Yer Tutucusu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65" name="Metin Yer Tutucusu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sma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1" name="İçerik Yer Tutucusu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İçerik eklemek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17" name="Metin Yer Tutucusu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4" name="İçerik Yer Tutucusu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İçerik eklemek için tıklayın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18" name="Metin Yer Tutucusu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5" name="İçerik Yer Tutucusu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İçerik eklemek için tıklayın</a:t>
            </a:r>
          </a:p>
        </p:txBody>
      </p:sp>
      <p:sp>
        <p:nvSpPr>
          <p:cNvPr id="21" name="Metin Yer Tutucusu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19" name="Metin Yer Tutucusu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22" name="İçerik Yer Tutucus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26" name="İçerik Yer Tutucusu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tr-TR" noProof="0"/>
              <a:t>İçerik eklemek için tıklayın</a:t>
            </a:r>
          </a:p>
        </p:txBody>
      </p:sp>
      <p:sp>
        <p:nvSpPr>
          <p:cNvPr id="14" name="Metin Yer Tutucusu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#</a:t>
            </a:r>
          </a:p>
        </p:txBody>
      </p:sp>
      <p:sp>
        <p:nvSpPr>
          <p:cNvPr id="23" name="Metin Yer Tutucusu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DÜZENLEMEK İÇİN TIKLAYIN</a:t>
            </a:r>
          </a:p>
        </p:txBody>
      </p:sp>
      <p:sp>
        <p:nvSpPr>
          <p:cNvPr id="15" name="İçerik Yer Tutucusu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Öz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ASIL BAŞLIK STİLİNİ DÜZENLEMEK İÇİN TIKLAYIN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23" name="Düz Bağlayıcı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arih Yer Tutucusu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22" name="Alt Bilgi Yer Tutucusu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24" name="Slayt Numarası Yer Tutucusu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ünd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ANA BAŞLIK STİLİNİ DÜZENLEMEK İÇİN TIKLAYIN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Kapanış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ANA BAŞLIK STİLİNİ DÜZENLEMEK İÇİN TIKLAYIN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tıklatın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Tarih Yer Tutucusu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10" name="Alt Bilgi Yer Tutucusu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11" name="Slayt Numarası Yer Tutucusu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o Yer Tutucusu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 rtlCol="0"/>
          <a:lstStyle/>
          <a:p>
            <a:pPr rtl="0"/>
            <a:r>
              <a:rPr lang="tr-TR" noProof="0"/>
              <a:t>Tablo eklemek için simgeye tıklayın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8335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aman çizelg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fik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tr-TR" noProof="0" dirty="0">
              <a:latin typeface="Calibri" panose="020F0502020204030204" pitchFamily="34" charset="0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BAŞLIĞI DÜZENLEMEK İÇİN TIKLAYIN</a:t>
            </a:r>
          </a:p>
        </p:txBody>
      </p: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17" name="Metin Yer Tutucusu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18" name="Metin Yer Tutucusu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19" name="Metin Yer Tutucusu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 rtl="0"/>
            <a:r>
              <a:rPr lang="tr-TR" noProof="0"/>
              <a:t>ASIL METİN STİLLERİNİ DÜZENLEMEK İÇİN TIKLAYIN</a:t>
            </a:r>
          </a:p>
        </p:txBody>
      </p:sp>
      <p:sp>
        <p:nvSpPr>
          <p:cNvPr id="34" name="Metin Yer Tutucusu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tr-TR" noProof="0"/>
              <a:t>Ana metin stilini düzenlemek için tıklayın</a:t>
            </a:r>
          </a:p>
        </p:txBody>
      </p:sp>
      <p:sp>
        <p:nvSpPr>
          <p:cNvPr id="35" name="Metin Yer Tutucusu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tr-TR" noProof="0"/>
              <a:t>Ana metin stilini düzenlemek için tıklayın</a:t>
            </a:r>
          </a:p>
        </p:txBody>
      </p:sp>
      <p:sp>
        <p:nvSpPr>
          <p:cNvPr id="36" name="Metin Yer Tutucusu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tr-TR" noProof="0"/>
              <a:t>Ana metin stilini düzenlemek için tıklayın</a:t>
            </a:r>
          </a:p>
        </p:txBody>
      </p:sp>
      <p:sp>
        <p:nvSpPr>
          <p:cNvPr id="37" name="Metin Yer Tutucusu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 rtl="0"/>
            <a:r>
              <a:rPr lang="tr-TR" noProof="0"/>
              <a:t>Ana metin stilini düzenlemek için tıklayın</a:t>
            </a:r>
          </a:p>
        </p:txBody>
      </p:sp>
      <p:cxnSp>
        <p:nvCxnSpPr>
          <p:cNvPr id="3" name="Düz Bağlayıcı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Düz Bağlayıcı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arih Yer Tutucusu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/>
            </a:lvl1pPr>
          </a:lstStyle>
          <a:p>
            <a:pPr algn="l" rtl="0"/>
            <a:r>
              <a:rPr lang="tr-TR" noProof="0"/>
              <a:t>Sunum Destesi</a:t>
            </a:r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2 Sütu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5" name="Metin Yer Tutucusu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7" name="Metin Yer Tutucusu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1" name="Metin Yer Tutucusu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ALT BAŞLIK EKLEMEK İÇİN TIKLAYIN</a:t>
            </a:r>
          </a:p>
        </p:txBody>
      </p:sp>
      <p:sp>
        <p:nvSpPr>
          <p:cNvPr id="32" name="Metin Yer Tutucusu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3" name="Metin Yer Tutucusu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ALT BAŞLIK EKLEMEK İÇİN TIKLAYIN</a:t>
            </a:r>
          </a:p>
        </p:txBody>
      </p:sp>
      <p:sp>
        <p:nvSpPr>
          <p:cNvPr id="34" name="Metin Yer Tutucusu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2" name="Metin Yer Tutucusu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ALT BAŞLIK EKLEMEK İÇİN TIKLAYIN</a:t>
            </a:r>
          </a:p>
        </p:txBody>
      </p:sp>
      <p:sp>
        <p:nvSpPr>
          <p:cNvPr id="13" name="Metin Yer Tutucusu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tr-TR" noProof="0"/>
              <a:t>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tr-TR" noProof="0"/>
              <a:t>Sunum Destesi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  <p:cxnSp>
        <p:nvCxnSpPr>
          <p:cNvPr id="2" name="Düz Bağlayıcı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İçerik 1 Sütu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şlık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sp>
        <p:nvSpPr>
          <p:cNvPr id="15" name="Metin Yer Tutucusu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7" name="Metin Yer Tutucusu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6" name="Metin Yer Tutucusu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8" name="Metin Yer Tutucusu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9" name="Metin Yer Tutucusu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20" name="Metin Yer Tutucusu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23" name="Metin Yer Tutucusu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24" name="Metin Yer Tutucusu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3" name="Tarih Yer Tutucusu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pPr/>
              <a:t>‹#›</a:t>
            </a:fld>
            <a:endParaRPr lang="tr-TR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iriş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ASIL BAŞLIK STİLİNİ DÜZENLEMEK İÇİN TIKLAYIN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Bağlayıcı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arih Yer Tutucusu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10" name="Alt Bilgi Yer Tutucusu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11" name="Slayt Numarası Yer Tutucusu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Son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ANA BAŞLIK STİLİNİ DÜZENLEMEK İÇİN TIKLAYIN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ANA BAŞLIK STİLİNİ DÜZENLEMEK İÇİN TIKLAYIN</a:t>
            </a:r>
          </a:p>
        </p:txBody>
      </p: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Yer Tutucusu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2" name="Metin Yer Tutucusu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3" name="Metin Yer Tutucusu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4" name="Metin Yer Tutucusu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5" name="Metin Yer Tutucusu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lvl="0" rtl="0"/>
            <a:r>
              <a:rPr lang="tr-TR" noProof="0" dirty="0"/>
              <a:t>ALT BAŞLIK EKLEMEK İÇİN TIKLAYIN</a:t>
            </a:r>
          </a:p>
        </p:txBody>
      </p:sp>
      <p:sp>
        <p:nvSpPr>
          <p:cNvPr id="16" name="Metin Yer Tutucusu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tr-TR" noProof="0"/>
              <a:t>Metin eklemek için tıklayın</a:t>
            </a:r>
          </a:p>
        </p:txBody>
      </p:sp>
      <p:sp>
        <p:nvSpPr>
          <p:cNvPr id="17" name="Tarih Yer Tutucusu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18" name="Alt Bilgi Yer Tutucusu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19" name="Slayt Numarası Yer Tutucusu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Üç İçeri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rtl="0"/>
            <a:r>
              <a:rPr lang="tr-TR" noProof="0" dirty="0"/>
              <a:t>ASIL BAŞLIK STİLİNİ DÜZENLEMEK İÇİN TIKLAYIN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ANA METNİ DÜZENLEMEK İÇİN TIKLAYIN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tr-TR" noProof="0" dirty="0"/>
              <a:t>ANA METNİ DÜZENLEMEK İÇİN TIKLAYIN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cxnSp>
        <p:nvCxnSpPr>
          <p:cNvPr id="16" name="Düz Bağlayıcı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etin Yer Tutucusu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dirty="0"/>
              <a:t>ANA METNİ DÜZENLEMEK İÇİN TIKLAYIN</a:t>
            </a:r>
          </a:p>
        </p:txBody>
      </p:sp>
      <p:sp>
        <p:nvSpPr>
          <p:cNvPr id="22" name="İçerik Yer Tutucusu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7" name="Tarih Yer Tutucusu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20XX</a:t>
            </a:r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tr-TR" noProof="0"/>
              <a:t>Sunum Destesi</a:t>
            </a:r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tr-TR" dirty="0"/>
              <a:t>20XX</a:t>
            </a:r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tr-TR" dirty="0"/>
              <a:t>Sunum Destesi</a:t>
            </a:r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5CEABB6-07DC-46E8-9B57-56EC44A396E5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  <p:sldLayoutId id="2147483680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41827" y="108321"/>
            <a:ext cx="2035898" cy="367930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/>
              <a:t>OKTAY AYDOĞAN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 txBox="1">
            <a:spLocks/>
          </p:cNvSpPr>
          <p:nvPr/>
        </p:nvSpPr>
        <p:spPr>
          <a:xfrm>
            <a:off x="1875613" y="2645780"/>
            <a:ext cx="10668812" cy="3291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tr-TR" dirty="0" smtClean="0"/>
              <a:t>OTOMASYON ŞİRKETLERİNİN </a:t>
            </a:r>
            <a:br>
              <a:rPr lang="tr-TR" dirty="0" smtClean="0"/>
            </a:br>
            <a:r>
              <a:rPr lang="tr-TR" dirty="0" smtClean="0"/>
              <a:t>TOPSIS YÖNTEMİ İLE ÖNCELİKLENDİRİLMESİ</a:t>
            </a:r>
            <a:endParaRPr lang="en-US" dirty="0"/>
          </a:p>
        </p:txBody>
      </p:sp>
      <p:sp>
        <p:nvSpPr>
          <p:cNvPr id="8" name="Alt Başlık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 txBox="1">
            <a:spLocks/>
          </p:cNvSpPr>
          <p:nvPr/>
        </p:nvSpPr>
        <p:spPr>
          <a:xfrm>
            <a:off x="10241827" y="371476"/>
            <a:ext cx="2035898" cy="367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R. TUĞÇE TUNÇ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 txBox="1">
            <a:spLocks/>
          </p:cNvSpPr>
          <p:nvPr/>
        </p:nvSpPr>
        <p:spPr>
          <a:xfrm>
            <a:off x="2161532" y="0"/>
            <a:ext cx="94381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tr-TR" dirty="0" smtClean="0"/>
              <a:t>OTOMASYON ŞİRKETLERİ SEÇİMİ ÖNCELİKLENDİRİLMESİ</a:t>
            </a:r>
            <a:br>
              <a:rPr lang="tr-TR" dirty="0" smtClean="0"/>
            </a:br>
            <a:r>
              <a:rPr lang="tr-TR" b="1" i="1" dirty="0" smtClean="0"/>
              <a:t>SONUÇLAR</a:t>
            </a:r>
            <a:endParaRPr lang="tr-TR" b="1" i="1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4" t="33339" r="23442" b="22465"/>
          <a:stretch/>
        </p:blipFill>
        <p:spPr>
          <a:xfrm>
            <a:off x="417906" y="2256319"/>
            <a:ext cx="5693075" cy="3681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Resim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8" t="35096" r="23133" b="23184"/>
          <a:stretch/>
        </p:blipFill>
        <p:spPr>
          <a:xfrm>
            <a:off x="6227179" y="2256319"/>
            <a:ext cx="5819783" cy="3681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/>
          <p:cNvSpPr/>
          <p:nvPr/>
        </p:nvSpPr>
        <p:spPr>
          <a:xfrm>
            <a:off x="2648866" y="1584961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403412" y="1584961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6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/>
          <a:p>
            <a:pPr rtl="0"/>
            <a:r>
              <a:rPr lang="tr-TR"/>
              <a:t>TEŞEKKÜRLER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/>
              <a:t>OKTAY AYDOĞAN</a:t>
            </a:r>
            <a:endParaRPr lang="tr-TR" dirty="0"/>
          </a:p>
          <a:p>
            <a:pPr rtl="0"/>
            <a:r>
              <a:rPr lang="tr-TR" dirty="0" smtClean="0"/>
              <a:t>R. TUĞÇE TUNÇ</a:t>
            </a:r>
            <a:endParaRPr lang="tr-TR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tr-TR" smtClean="0"/>
              <a:pPr rtl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4" y="410845"/>
            <a:ext cx="3171825" cy="1325563"/>
          </a:xfrm>
        </p:spPr>
        <p:txBody>
          <a:bodyPr rtlCol="0"/>
          <a:lstStyle/>
          <a:p>
            <a:pPr rtl="0"/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74" y="2047876"/>
            <a:ext cx="4591051" cy="4219574"/>
          </a:xfrm>
        </p:spPr>
        <p:txBody>
          <a:bodyPr rtlCol="0">
            <a:noAutofit/>
          </a:bodyPr>
          <a:lstStyle/>
          <a:p>
            <a:pPr algn="just" rtl="0"/>
            <a:r>
              <a:rPr lang="tr-TR" sz="2000" dirty="0" smtClean="0"/>
              <a:t>Bir otomotiv fabrikasında proje aşamasında olan arka stop lambaları için banko yaptırılacaktır. Bu bankoların yapımı için 6 farklı tedarikçiden teklif alınmıştır. Firmalarla daha önceki projelerde çalışılmış olup proje ve proses bölümlerinin kriterleri 1-10 arasında puanlandırması sonucunda matris oluşturulmuştur.</a:t>
            </a:r>
            <a:endParaRPr lang="tr-TR" sz="20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03" y="542445"/>
            <a:ext cx="4082142" cy="585788"/>
          </a:xfrm>
        </p:spPr>
        <p:txBody>
          <a:bodyPr rtlCol="0"/>
          <a:lstStyle/>
          <a:p>
            <a:pPr rtl="0"/>
            <a:r>
              <a:rPr lang="tr-TR" dirty="0" smtClean="0"/>
              <a:t>kriterler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589452" y="1530005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tr-TR" dirty="0" smtClean="0"/>
              <a:t>Güvenlik</a:t>
            </a:r>
            <a:endParaRPr lang="tr-TR" dirty="0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50" y="2637962"/>
            <a:ext cx="2141764" cy="514350"/>
          </a:xfrm>
        </p:spPr>
        <p:txBody>
          <a:bodyPr rtlCol="0"/>
          <a:lstStyle/>
          <a:p>
            <a:pPr rtl="0"/>
            <a:r>
              <a:rPr lang="tr-TR" dirty="0" smtClean="0"/>
              <a:t>Destek ve bakım </a:t>
            </a:r>
            <a:endParaRPr lang="tr-TR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05819" y="4738852"/>
            <a:ext cx="2748189" cy="514350"/>
          </a:xfrm>
        </p:spPr>
        <p:txBody>
          <a:bodyPr rtlCol="0"/>
          <a:lstStyle/>
          <a:p>
            <a:pPr rtl="0"/>
            <a:r>
              <a:rPr lang="tr-TR" dirty="0" smtClean="0"/>
              <a:t>Entegrasyon ve uyum</a:t>
            </a:r>
            <a:endParaRPr lang="tr-TR" dirty="0"/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84497" y="5787995"/>
            <a:ext cx="3701531" cy="514350"/>
          </a:xfrm>
        </p:spPr>
        <p:txBody>
          <a:bodyPr rtlCol="0"/>
          <a:lstStyle/>
          <a:p>
            <a:pPr rtl="0"/>
            <a:r>
              <a:rPr lang="tr-TR" dirty="0" smtClean="0"/>
              <a:t>Referans ve geri bildirimler</a:t>
            </a:r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3584" y="1675749"/>
            <a:ext cx="5539095" cy="1010842"/>
          </a:xfrm>
        </p:spPr>
        <p:txBody>
          <a:bodyPr rtlCol="0"/>
          <a:lstStyle/>
          <a:p>
            <a:r>
              <a:rPr lang="tr-TR" dirty="0" smtClean="0"/>
              <a:t>Şirketin </a:t>
            </a:r>
            <a:r>
              <a:rPr lang="tr-TR" dirty="0"/>
              <a:t>hangi alanlarda uzmanlaştığı ve hangi tür otomasyon çözümleri sunduğu önemlidir</a:t>
            </a:r>
            <a:endParaRPr lang="tr-TR" dirty="0"/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 rtlCol="0"/>
          <a:lstStyle/>
          <a:p>
            <a:r>
              <a:rPr lang="tr-TR" dirty="0"/>
              <a:t>Otomasyon sistemi kurulduktan sonra sağlanacak destek ve bakım hizmetlerinin kalitesi, hızı ve erişilebilirliği kritiktir.</a:t>
            </a:r>
            <a:endParaRPr lang="tr-TR" dirty="0"/>
          </a:p>
        </p:txBody>
      </p:sp>
      <p:sp>
        <p:nvSpPr>
          <p:cNvPr id="9" name="Metin Yer Tutucusu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 rtlCol="0"/>
          <a:lstStyle/>
          <a:p>
            <a:r>
              <a:rPr lang="tr-TR" dirty="0"/>
              <a:t>Kullanılan teknoloji ve otomasyon sistemlerinin güncelliği, esnekliği ve ölçeklenebilirliği önemlidir.</a:t>
            </a:r>
            <a:endParaRPr lang="tr-TR" dirty="0"/>
          </a:p>
        </p:txBody>
      </p:sp>
      <p:sp>
        <p:nvSpPr>
          <p:cNvPr id="10" name="Metin Yer Tutucusu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 rtlCol="0"/>
          <a:lstStyle/>
          <a:p>
            <a:r>
              <a:rPr lang="tr-TR" dirty="0"/>
              <a:t>Mevcut sistemlerle entegrasyon yetenekleri ve standartlara uyumluluk da önemli bir faktördür.</a:t>
            </a:r>
            <a:endParaRPr lang="tr-TR" dirty="0"/>
          </a:p>
        </p:txBody>
      </p:sp>
      <p:sp>
        <p:nvSpPr>
          <p:cNvPr id="13" name="Slayt Numarası Yer Tutucusu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tr-TR" smtClean="0"/>
              <a:pPr rtl="0"/>
              <a:t>3</a:t>
            </a:fld>
            <a:endParaRPr lang="tr-TR"/>
          </a:p>
        </p:txBody>
      </p:sp>
      <p:sp>
        <p:nvSpPr>
          <p:cNvPr id="14" name="Metin Yer Tutucusu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 txBox="1">
            <a:spLocks/>
          </p:cNvSpPr>
          <p:nvPr/>
        </p:nvSpPr>
        <p:spPr>
          <a:xfrm>
            <a:off x="-341734" y="3749009"/>
            <a:ext cx="3701531" cy="5143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5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Teknoloji ve altyapı</a:t>
            </a:r>
            <a:endParaRPr lang="tr-TR" dirty="0"/>
          </a:p>
        </p:txBody>
      </p:sp>
      <p:cxnSp>
        <p:nvCxnSpPr>
          <p:cNvPr id="12" name="Düz Bağlayıcı 11"/>
          <p:cNvCxnSpPr/>
          <p:nvPr/>
        </p:nvCxnSpPr>
        <p:spPr>
          <a:xfrm>
            <a:off x="4986028" y="6064611"/>
            <a:ext cx="1500497" cy="0"/>
          </a:xfrm>
          <a:prstGeom prst="line">
            <a:avLst/>
          </a:prstGeom>
          <a:ln>
            <a:solidFill>
              <a:schemeClr val="accent1">
                <a:lumMod val="2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Metin Yer Tutucusu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 txBox="1">
            <a:spLocks/>
          </p:cNvSpPr>
          <p:nvPr/>
        </p:nvSpPr>
        <p:spPr>
          <a:xfrm>
            <a:off x="6501661" y="5847158"/>
            <a:ext cx="5539095" cy="10108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Şirketin daha önce sunduğu hizmetlere dair referanslar ve müşteri geri bildirimleri değerlendirilebilir.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3755"/>
            <a:ext cx="10515600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tr-TR" dirty="0" smtClean="0"/>
              <a:t>UZMAN GÖRÜŞLERİ 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tr-TR" smtClean="0"/>
              <a:pPr rtl="0"/>
              <a:t>4</a:t>
            </a:fld>
            <a:endParaRPr lang="tr-TR"/>
          </a:p>
        </p:txBody>
      </p:sp>
      <p:graphicFrame>
        <p:nvGraphicFramePr>
          <p:cNvPr id="6" name="Tablo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01277"/>
              </p:ext>
            </p:extLst>
          </p:nvPr>
        </p:nvGraphicFramePr>
        <p:xfrm>
          <a:off x="716903" y="1089953"/>
          <a:ext cx="10758194" cy="3296626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2325402">
                  <a:extLst>
                    <a:ext uri="{9D8B030D-6E8A-4147-A177-3AD203B41FA5}">
                      <a16:colId xmlns:a16="http://schemas.microsoft.com/office/drawing/2014/main" val="3024374819"/>
                    </a:ext>
                  </a:extLst>
                </a:gridCol>
                <a:gridCol w="1228500">
                  <a:extLst>
                    <a:ext uri="{9D8B030D-6E8A-4147-A177-3AD203B41FA5}">
                      <a16:colId xmlns:a16="http://schemas.microsoft.com/office/drawing/2014/main" val="3672642165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1313900241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1857402301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2669174913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2776103989"/>
                    </a:ext>
                  </a:extLst>
                </a:gridCol>
              </a:tblGrid>
              <a:tr h="121158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Otomasyon Firmaları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Güvenlik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Destek ve Bakım </a:t>
                      </a:r>
                      <a:r>
                        <a:rPr lang="tr-TR" sz="1600" b="1" u="none" strike="noStrike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Hizmetleri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Entegrasyon ve Uyum Yetenekleri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Referanslar ve Müşteri Geri Bildirimleri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Teknoloji ve Altyapı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802071"/>
                  </a:ext>
                </a:extLst>
              </a:tr>
              <a:tr h="34755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Promer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74868170"/>
                  </a:ext>
                </a:extLst>
              </a:tr>
              <a:tr h="34726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Yüksek İnovasyon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04372609"/>
                  </a:ext>
                </a:extLst>
              </a:tr>
              <a:tr h="34755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Prolojik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73501979"/>
                  </a:ext>
                </a:extLst>
              </a:tr>
              <a:tr h="34755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Mertay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09119878"/>
                  </a:ext>
                </a:extLst>
              </a:tr>
              <a:tr h="34755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3E Otomasyon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68187400"/>
                  </a:ext>
                </a:extLst>
              </a:tr>
              <a:tr h="347556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b="1" i="0" u="none" strike="noStrike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Rovimek</a:t>
                      </a:r>
                      <a:endParaRPr lang="tr-TR" sz="16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6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57347458"/>
                  </a:ext>
                </a:extLst>
              </a:tr>
            </a:tbl>
          </a:graphicData>
        </a:graphic>
      </p:graphicFrame>
      <p:graphicFrame>
        <p:nvGraphicFramePr>
          <p:cNvPr id="8" name="Tablo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05085"/>
              </p:ext>
            </p:extLst>
          </p:nvPr>
        </p:nvGraphicFramePr>
        <p:xfrm>
          <a:off x="716903" y="4721134"/>
          <a:ext cx="10758194" cy="16783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752829">
                  <a:extLst>
                    <a:ext uri="{9D8B030D-6E8A-4147-A177-3AD203B41FA5}">
                      <a16:colId xmlns:a16="http://schemas.microsoft.com/office/drawing/2014/main" val="402172240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4017049113"/>
                    </a:ext>
                  </a:extLst>
                </a:gridCol>
                <a:gridCol w="1801073">
                  <a:extLst>
                    <a:ext uri="{9D8B030D-6E8A-4147-A177-3AD203B41FA5}">
                      <a16:colId xmlns:a16="http://schemas.microsoft.com/office/drawing/2014/main" val="3167423074"/>
                    </a:ext>
                  </a:extLst>
                </a:gridCol>
                <a:gridCol w="2033464">
                  <a:extLst>
                    <a:ext uri="{9D8B030D-6E8A-4147-A177-3AD203B41FA5}">
                      <a16:colId xmlns:a16="http://schemas.microsoft.com/office/drawing/2014/main" val="939295172"/>
                    </a:ext>
                  </a:extLst>
                </a:gridCol>
                <a:gridCol w="1194366">
                  <a:extLst>
                    <a:ext uri="{9D8B030D-6E8A-4147-A177-3AD203B41FA5}">
                      <a16:colId xmlns:a16="http://schemas.microsoft.com/office/drawing/2014/main" val="922914217"/>
                    </a:ext>
                  </a:extLst>
                </a:gridCol>
                <a:gridCol w="2175389">
                  <a:extLst>
                    <a:ext uri="{9D8B030D-6E8A-4147-A177-3AD203B41FA5}">
                      <a16:colId xmlns:a16="http://schemas.microsoft.com/office/drawing/2014/main" val="1543412353"/>
                    </a:ext>
                  </a:extLst>
                </a:gridCol>
              </a:tblGrid>
              <a:tr h="1126534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Kriterler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Güvenlik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Destek ve Bakım Hizmetleri: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Entegrasyon ve Uyum Yetenekleri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Referanslar ve Müşteri Geri Bildirimleri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Teknoloji ve Altyapı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2430150"/>
                  </a:ext>
                </a:extLst>
              </a:tr>
              <a:tr h="551771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b="1" u="none" strike="noStrike" dirty="0">
                          <a:effectLst/>
                        </a:rPr>
                        <a:t>Ağırlıklar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30%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19%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>
                          <a:effectLst/>
                        </a:rPr>
                        <a:t>18%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>
                          <a:effectLst/>
                        </a:rPr>
                        <a:t>14%</a:t>
                      </a:r>
                      <a:endParaRPr lang="tr-TR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1400" u="none" strike="noStrike" dirty="0">
                          <a:effectLst/>
                        </a:rPr>
                        <a:t>19%</a:t>
                      </a:r>
                      <a:endParaRPr lang="tr-T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1238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433" y="81127"/>
            <a:ext cx="8421688" cy="1325563"/>
          </a:xfrm>
        </p:spPr>
        <p:txBody>
          <a:bodyPr rtlCol="0"/>
          <a:lstStyle/>
          <a:p>
            <a:pPr rtl="0"/>
            <a:r>
              <a:rPr lang="tr-TR" dirty="0" smtClean="0"/>
              <a:t>Ürüne genel bakış</a:t>
            </a:r>
            <a:endParaRPr lang="tr-TR" dirty="0"/>
          </a:p>
        </p:txBody>
      </p:sp>
      <p:pic>
        <p:nvPicPr>
          <p:cNvPr id="17" name="Resi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096" y="1465900"/>
            <a:ext cx="3832260" cy="2378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Resim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2572" r="5430" b="32069"/>
          <a:stretch/>
        </p:blipFill>
        <p:spPr>
          <a:xfrm>
            <a:off x="6880592" y="1465900"/>
            <a:ext cx="3831326" cy="23787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Resim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t="1424" r="3038" b="32645"/>
          <a:stretch/>
        </p:blipFill>
        <p:spPr>
          <a:xfrm>
            <a:off x="1941175" y="4233390"/>
            <a:ext cx="3828102" cy="2378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Oval 19"/>
          <p:cNvSpPr/>
          <p:nvPr/>
        </p:nvSpPr>
        <p:spPr>
          <a:xfrm>
            <a:off x="1305014" y="119047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026854" y="119047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305014" y="423339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Resim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t="2287" r="4293" b="4854"/>
          <a:stretch/>
        </p:blipFill>
        <p:spPr>
          <a:xfrm>
            <a:off x="6880592" y="4233391"/>
            <a:ext cx="3831326" cy="2378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Oval 23"/>
          <p:cNvSpPr/>
          <p:nvPr/>
        </p:nvSpPr>
        <p:spPr>
          <a:xfrm>
            <a:off x="6026854" y="420180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Resim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1" t="10167" r="27720" b="31688"/>
          <a:stretch/>
        </p:blipFill>
        <p:spPr>
          <a:xfrm>
            <a:off x="704374" y="2374897"/>
            <a:ext cx="4711885" cy="3605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186" y="124618"/>
            <a:ext cx="7341146" cy="1325563"/>
          </a:xfrm>
        </p:spPr>
        <p:txBody>
          <a:bodyPr rtlCol="0">
            <a:normAutofit/>
          </a:bodyPr>
          <a:lstStyle/>
          <a:p>
            <a:pPr rtl="0"/>
            <a:r>
              <a:rPr lang="tr-TR" dirty="0" smtClean="0"/>
              <a:t>OTOMASYON ŞİRKETLERİ SEÇİMİ ÖNCELİKLENDİRİLMESİ</a:t>
            </a:r>
            <a:endParaRPr lang="tr-TR" dirty="0"/>
          </a:p>
        </p:txBody>
      </p:sp>
      <p:sp>
        <p:nvSpPr>
          <p:cNvPr id="42" name="Oval 41"/>
          <p:cNvSpPr/>
          <p:nvPr/>
        </p:nvSpPr>
        <p:spPr>
          <a:xfrm>
            <a:off x="177254" y="157480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897334" y="157480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Resim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2" t="9270" r="25442" b="24146"/>
          <a:stretch/>
        </p:blipFill>
        <p:spPr>
          <a:xfrm>
            <a:off x="6694295" y="2374897"/>
            <a:ext cx="4806825" cy="36056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014" y="0"/>
            <a:ext cx="7341146" cy="1325563"/>
          </a:xfrm>
        </p:spPr>
        <p:txBody>
          <a:bodyPr rtlCol="0">
            <a:normAutofit/>
          </a:bodyPr>
          <a:lstStyle/>
          <a:p>
            <a:pPr algn="ctr" rtl="0"/>
            <a:r>
              <a:rPr lang="tr-TR" dirty="0" smtClean="0"/>
              <a:t>OTOMASYON ŞİRKETLERİ SEÇİMİ ÖNCELİKLENDİRİLMESİ</a:t>
            </a:r>
            <a:endParaRPr lang="tr-TR" dirty="0"/>
          </a:p>
        </p:txBody>
      </p:sp>
      <p:sp>
        <p:nvSpPr>
          <p:cNvPr id="27" name="Oval 26"/>
          <p:cNvSpPr/>
          <p:nvPr/>
        </p:nvSpPr>
        <p:spPr>
          <a:xfrm>
            <a:off x="2432774" y="178705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7425347" y="1787050"/>
            <a:ext cx="598240" cy="550860"/>
          </a:xfrm>
          <a:prstGeom prst="ellipse">
            <a:avLst/>
          </a:prstGeom>
          <a:solidFill>
            <a:srgbClr val="065F46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tr-TR" sz="28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Resim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5" t="10370" r="27491" b="29764"/>
          <a:stretch/>
        </p:blipFill>
        <p:spPr>
          <a:xfrm>
            <a:off x="2153920" y="2621220"/>
            <a:ext cx="4561840" cy="37041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Resim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0037" r="25887" b="15384"/>
          <a:stretch/>
        </p:blipFill>
        <p:spPr>
          <a:xfrm>
            <a:off x="7425347" y="2621221"/>
            <a:ext cx="4597947" cy="37041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2764614" y="1330690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 txBox="1">
            <a:spLocks/>
          </p:cNvSpPr>
          <p:nvPr/>
        </p:nvSpPr>
        <p:spPr>
          <a:xfrm>
            <a:off x="2161532" y="0"/>
            <a:ext cx="94381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tr-TR" dirty="0" smtClean="0"/>
              <a:t>OTOMASYON ŞİRKETLERİ SEÇİMİ ÖNCELİKLENDİRİLMESİ</a:t>
            </a:r>
            <a:br>
              <a:rPr lang="tr-TR" dirty="0" smtClean="0"/>
            </a:br>
            <a:r>
              <a:rPr lang="tr-TR" b="1" i="1" dirty="0" smtClean="0"/>
              <a:t>SONUÇLAR</a:t>
            </a:r>
            <a:endParaRPr lang="tr-TR" b="1" i="1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3" t="18615" r="21205" b="15975"/>
          <a:stretch/>
        </p:blipFill>
        <p:spPr>
          <a:xfrm>
            <a:off x="265085" y="2102267"/>
            <a:ext cx="5597299" cy="3898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3" t="23520" r="22451" b="20092"/>
          <a:stretch/>
        </p:blipFill>
        <p:spPr>
          <a:xfrm>
            <a:off x="5920259" y="2102267"/>
            <a:ext cx="6157109" cy="38983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Oval 24"/>
          <p:cNvSpPr/>
          <p:nvPr/>
        </p:nvSpPr>
        <p:spPr>
          <a:xfrm>
            <a:off x="8519160" y="1330690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9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şlık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 txBox="1">
            <a:spLocks/>
          </p:cNvSpPr>
          <p:nvPr/>
        </p:nvSpPr>
        <p:spPr>
          <a:xfrm>
            <a:off x="2161532" y="0"/>
            <a:ext cx="94381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tr-TR" dirty="0" smtClean="0"/>
              <a:t>OTOMASYON ŞİRKETLERİ SEÇİMİ ÖNCELİKLENDİRİLMESİ</a:t>
            </a:r>
            <a:br>
              <a:rPr lang="tr-TR" dirty="0" smtClean="0"/>
            </a:br>
            <a:r>
              <a:rPr lang="tr-TR" b="1" i="1" dirty="0" smtClean="0"/>
              <a:t>SONUÇLAR</a:t>
            </a:r>
            <a:endParaRPr lang="tr-TR" b="1" i="1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7" t="17518" r="21923" b="19617"/>
          <a:stretch/>
        </p:blipFill>
        <p:spPr>
          <a:xfrm>
            <a:off x="6389227" y="2016146"/>
            <a:ext cx="5521124" cy="38196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6" t="23506" r="23124" b="24868"/>
          <a:stretch/>
        </p:blipFill>
        <p:spPr>
          <a:xfrm>
            <a:off x="587375" y="2016146"/>
            <a:ext cx="5720827" cy="38196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/>
          <p:cNvSpPr/>
          <p:nvPr/>
        </p:nvSpPr>
        <p:spPr>
          <a:xfrm>
            <a:off x="2579419" y="1238093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8333965" y="1238093"/>
            <a:ext cx="598240" cy="550860"/>
          </a:xfrm>
          <a:prstGeom prst="ellipse">
            <a:avLst/>
          </a:prstGeom>
          <a:solidFill>
            <a:srgbClr val="E9E6DF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2800" b="1" dirty="0" smtClean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tr-TR" sz="2800" b="1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67311"/>
      </p:ext>
    </p:extLst>
  </p:cSld>
  <p:clrMapOvr>
    <a:masterClrMapping/>
  </p:clrMapOvr>
</p:sld>
</file>

<file path=ppt/theme/theme1.xml><?xml version="1.0" encoding="utf-8"?>
<a:theme xmlns:a="http://schemas.openxmlformats.org/drawingml/2006/main" name="Tek Çizgili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oline" id="{080CB5C6-FA0A-40B0-8C1A-A4BA88D91EE0}" vid="{DC98E595-77B2-413A-A4EA-B47400BD13CB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D61E6D-BC40-43C3-A154-0081729E0F7E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16c05727-aa75-4e4a-9b5f-8a80a1165891"/>
    <ds:schemaRef ds:uri="http://schemas.openxmlformats.org/package/2006/metadata/core-properties"/>
    <ds:schemaRef ds:uri="71af3243-3dd4-4a8d-8c0d-dd76da1f02a5"/>
    <ds:schemaRef ds:uri="http://www.w3.org/XML/1998/namespace"/>
    <ds:schemaRef ds:uri="230e9df3-be65-4c73-a93b-d1236ebd677e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081D1F3-EE22-4802-8DFA-C4795BD0F3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815A6BF-B4A3-4B5C-B85C-0D4CB6AE15C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288</Words>
  <Application>Microsoft Office PowerPoint</Application>
  <PresentationFormat>Geniş ekran</PresentationFormat>
  <Paragraphs>109</Paragraphs>
  <Slides>11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4" baseType="lpstr">
      <vt:lpstr>Arial</vt:lpstr>
      <vt:lpstr>Calibri</vt:lpstr>
      <vt:lpstr>Tek Çizgili</vt:lpstr>
      <vt:lpstr>PowerPoint Sunusu</vt:lpstr>
      <vt:lpstr>giriş</vt:lpstr>
      <vt:lpstr>kriterler</vt:lpstr>
      <vt:lpstr>UZMAN GÖRÜŞLERİ </vt:lpstr>
      <vt:lpstr>Ürüne genel bakış</vt:lpstr>
      <vt:lpstr>OTOMASYON ŞİRKETLERİ SEÇİMİ ÖNCELİKLENDİRİLMESİ</vt:lpstr>
      <vt:lpstr>OTOMASYON ŞİRKETLERİ SEÇİMİ ÖNCELİKLENDİRİLMESİ</vt:lpstr>
      <vt:lpstr>PowerPoint Sunusu</vt:lpstr>
      <vt:lpstr>PowerPoint Sunusu</vt:lpstr>
      <vt:lpstr>PowerPoint Sunusu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2021-06-15T16:02:44Z</dcterms:created>
  <dcterms:modified xsi:type="dcterms:W3CDTF">2024-05-04T20:19:03Z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